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IS66bYjo+f9bITFJiC+XEnPhF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BDE98B-7FA4-41FE-9AC9-20DEC530EBBB}">
  <a:tblStyle styleId="{3EBDE98B-7FA4-41FE-9AC9-20DEC530E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3" autoAdjust="0"/>
  </p:normalViewPr>
  <p:slideViewPr>
    <p:cSldViewPr snapToGrid="0">
      <p:cViewPr>
        <p:scale>
          <a:sx n="100" d="100"/>
          <a:sy n="100" d="100"/>
        </p:scale>
        <p:origin x="9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aba1d4cb4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aba1d4cb4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aba1d4cb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aba1d4cb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aba1d4cb4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aba1d4cb4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d3b82cc9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d3b82cc9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d3b82cc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d3b82cc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ec1d0b4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ec1d0b4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aba1d4cb4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aba1d4cb4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ba1d4ae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ba1d4ae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aba1d4a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aba1d4a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d3b82cc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d3b82cc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eec1d0b4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eec1d0b4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aba1d4cb4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aba1d4cb4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eec1d0b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eec1d0b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aba1d4cb4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aba1d4cb4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pic>
        <p:nvPicPr>
          <p:cNvPr id="11" name="Google Shape;11;p5" descr="Immagine che contiene testo&#10;&#10;Descrizione generata automaticamen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 descr="Immagine che contiene testo&#10;&#10;Descrizione generata automaticament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pic>
        <p:nvPicPr>
          <p:cNvPr id="88" name="Google Shape;88;p7" descr="Immagine che contiene testo&#10;&#10;Descrizione generata automaticamen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it-IT" sz="5400" b="1">
                <a:latin typeface="Open Sans"/>
                <a:ea typeface="Open Sans"/>
                <a:cs typeface="Open Sans"/>
                <a:sym typeface="Open Sans"/>
              </a:rPr>
              <a:t>DOPPIA EFFE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aba1d4cb4_2_45"/>
          <p:cNvSpPr/>
          <p:nvPr/>
        </p:nvSpPr>
        <p:spPr>
          <a:xfrm>
            <a:off x="0" y="0"/>
            <a:ext cx="12192000" cy="1673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0aba1d4cb4_2_45"/>
          <p:cNvSpPr txBox="1">
            <a:spLocks noGrp="1"/>
          </p:cNvSpPr>
          <p:nvPr>
            <p:ph type="title"/>
          </p:nvPr>
        </p:nvSpPr>
        <p:spPr>
          <a:xfrm flipH="1">
            <a:off x="1785863" y="37350"/>
            <a:ext cx="8468400" cy="159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ORGANIZATIONAL CHART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" name="Google Shape;266;g10aba1d4cb4_2_45"/>
          <p:cNvSpPr/>
          <p:nvPr/>
        </p:nvSpPr>
        <p:spPr>
          <a:xfrm>
            <a:off x="1956175" y="1814150"/>
            <a:ext cx="1408200" cy="61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Project Manager</a:t>
            </a:r>
            <a:endParaRPr b="1" dirty="0"/>
          </a:p>
        </p:txBody>
      </p:sp>
      <p:sp>
        <p:nvSpPr>
          <p:cNvPr id="267" name="Google Shape;267;g10aba1d4cb4_2_45"/>
          <p:cNvSpPr/>
          <p:nvPr/>
        </p:nvSpPr>
        <p:spPr>
          <a:xfrm>
            <a:off x="3534675" y="2629300"/>
            <a:ext cx="1408200" cy="60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Carmelo Giofrè</a:t>
            </a:r>
            <a:endParaRPr b="1" dirty="0"/>
          </a:p>
        </p:txBody>
      </p:sp>
      <p:sp>
        <p:nvSpPr>
          <p:cNvPr id="268" name="Google Shape;268;g10aba1d4cb4_2_45"/>
          <p:cNvSpPr/>
          <p:nvPr/>
        </p:nvSpPr>
        <p:spPr>
          <a:xfrm>
            <a:off x="1956175" y="2611450"/>
            <a:ext cx="1408200" cy="61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Vincenzo Varamo</a:t>
            </a:r>
            <a:endParaRPr b="1" dirty="0"/>
          </a:p>
        </p:txBody>
      </p:sp>
      <p:sp>
        <p:nvSpPr>
          <p:cNvPr id="269" name="Google Shape;269;g10aba1d4cb4_2_45"/>
          <p:cNvSpPr/>
          <p:nvPr/>
        </p:nvSpPr>
        <p:spPr>
          <a:xfrm>
            <a:off x="377675" y="2611275"/>
            <a:ext cx="1408200" cy="61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Gianmaria Greco</a:t>
            </a:r>
            <a:endParaRPr b="1" dirty="0"/>
          </a:p>
        </p:txBody>
      </p:sp>
      <p:sp>
        <p:nvSpPr>
          <p:cNvPr id="270" name="Google Shape;270;g10aba1d4cb4_2_45"/>
          <p:cNvSpPr/>
          <p:nvPr/>
        </p:nvSpPr>
        <p:spPr>
          <a:xfrm rot="5400000">
            <a:off x="5760625" y="1159900"/>
            <a:ext cx="1257600" cy="2893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865"/>
            </a:avLst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71" name="Google Shape;271;g10aba1d4cb4_2_45"/>
          <p:cNvSpPr/>
          <p:nvPr/>
        </p:nvSpPr>
        <p:spPr>
          <a:xfrm>
            <a:off x="6617275" y="3469138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CEO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Ilenia Urso</a:t>
            </a:r>
            <a:endParaRPr b="1" dirty="0"/>
          </a:p>
        </p:txBody>
      </p:sp>
      <p:sp>
        <p:nvSpPr>
          <p:cNvPr id="272" name="Google Shape;272;g10aba1d4cb4_2_45"/>
          <p:cNvSpPr/>
          <p:nvPr/>
        </p:nvSpPr>
        <p:spPr>
          <a:xfrm>
            <a:off x="2923025" y="4357425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Risorse Umane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Gianmaria Greco</a:t>
            </a:r>
            <a:endParaRPr b="1"/>
          </a:p>
        </p:txBody>
      </p:sp>
      <p:sp>
        <p:nvSpPr>
          <p:cNvPr id="273" name="Google Shape;273;g10aba1d4cb4_2_45"/>
          <p:cNvSpPr/>
          <p:nvPr/>
        </p:nvSpPr>
        <p:spPr>
          <a:xfrm>
            <a:off x="4770150" y="4357425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Design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Vincenzo Varamo</a:t>
            </a:r>
            <a:endParaRPr b="1" dirty="0"/>
          </a:p>
        </p:txBody>
      </p:sp>
      <p:sp>
        <p:nvSpPr>
          <p:cNvPr id="274" name="Google Shape;274;g10aba1d4cb4_2_45"/>
          <p:cNvSpPr/>
          <p:nvPr/>
        </p:nvSpPr>
        <p:spPr>
          <a:xfrm>
            <a:off x="8464400" y="4357425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Ufficio Acquisti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Sofia Ludovico</a:t>
            </a:r>
            <a:endParaRPr b="1"/>
          </a:p>
        </p:txBody>
      </p:sp>
      <p:sp>
        <p:nvSpPr>
          <p:cNvPr id="275" name="Google Shape;275;g10aba1d4cb4_2_45"/>
          <p:cNvSpPr/>
          <p:nvPr/>
        </p:nvSpPr>
        <p:spPr>
          <a:xfrm>
            <a:off x="6617275" y="4357425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Amministrazione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Luca Cordero</a:t>
            </a:r>
            <a:endParaRPr b="1"/>
          </a:p>
        </p:txBody>
      </p:sp>
      <p:sp>
        <p:nvSpPr>
          <p:cNvPr id="276" name="Google Shape;276;g10aba1d4cb4_2_45"/>
          <p:cNvSpPr/>
          <p:nvPr/>
        </p:nvSpPr>
        <p:spPr>
          <a:xfrm>
            <a:off x="10311525" y="4357425"/>
            <a:ext cx="17091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Ufficio Vendite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Carmelo Giofrè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aba1d4cb4_2_52"/>
          <p:cNvSpPr/>
          <p:nvPr/>
        </p:nvSpPr>
        <p:spPr>
          <a:xfrm>
            <a:off x="0" y="0"/>
            <a:ext cx="12192000" cy="1046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0aba1d4cb4_2_52"/>
          <p:cNvSpPr txBox="1">
            <a:spLocks noGrp="1"/>
          </p:cNvSpPr>
          <p:nvPr>
            <p:ph type="title"/>
          </p:nvPr>
        </p:nvSpPr>
        <p:spPr>
          <a:xfrm>
            <a:off x="2958000" y="35175"/>
            <a:ext cx="6276000" cy="101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R.A.C.I. CHART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3" name="Google Shape;283;g10aba1d4cb4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938" y="1215050"/>
            <a:ext cx="7180124" cy="44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aba1d4cb4_2_60"/>
          <p:cNvSpPr/>
          <p:nvPr/>
        </p:nvSpPr>
        <p:spPr>
          <a:xfrm>
            <a:off x="0" y="0"/>
            <a:ext cx="12192000" cy="98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0aba1d4cb4_2_60"/>
          <p:cNvSpPr txBox="1">
            <a:spLocks noGrp="1"/>
          </p:cNvSpPr>
          <p:nvPr>
            <p:ph type="title"/>
          </p:nvPr>
        </p:nvSpPr>
        <p:spPr>
          <a:xfrm>
            <a:off x="4734750" y="-169350"/>
            <a:ext cx="272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GANTT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0" name="Google Shape;290;g10aba1d4cb4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975" y="1078500"/>
            <a:ext cx="7600049" cy="47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d3b82cc9f_0_14"/>
          <p:cNvSpPr txBox="1"/>
          <p:nvPr/>
        </p:nvSpPr>
        <p:spPr>
          <a:xfrm>
            <a:off x="0" y="0"/>
            <a:ext cx="57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0d3b82cc9f_0_14"/>
          <p:cNvSpPr/>
          <p:nvPr/>
        </p:nvSpPr>
        <p:spPr>
          <a:xfrm>
            <a:off x="0" y="4200"/>
            <a:ext cx="5715000" cy="5867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0d3b82cc9f_0_14"/>
          <p:cNvSpPr txBox="1"/>
          <p:nvPr/>
        </p:nvSpPr>
        <p:spPr>
          <a:xfrm>
            <a:off x="1443600" y="2514600"/>
            <a:ext cx="290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3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BUDGET</a:t>
            </a:r>
            <a:endParaRPr sz="43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g10d3b82cc9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525" y="-47875"/>
            <a:ext cx="6534474" cy="591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3927667-C9E0-42FC-B57D-E0B92BF63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524" y="-47878"/>
            <a:ext cx="6534474" cy="5919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0d3b82cc9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925" y="1428725"/>
            <a:ext cx="9674151" cy="40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0d3b82cc9f_0_23"/>
          <p:cNvSpPr/>
          <p:nvPr/>
        </p:nvSpPr>
        <p:spPr>
          <a:xfrm>
            <a:off x="0" y="0"/>
            <a:ext cx="12192000" cy="1260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0d3b82cc9f_0_23"/>
          <p:cNvSpPr txBox="1"/>
          <p:nvPr/>
        </p:nvSpPr>
        <p:spPr>
          <a:xfrm>
            <a:off x="3595200" y="206700"/>
            <a:ext cx="5001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3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COST BASELINE</a:t>
            </a:r>
            <a:endParaRPr sz="43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ec1d0b4c_0_56"/>
          <p:cNvSpPr/>
          <p:nvPr/>
        </p:nvSpPr>
        <p:spPr>
          <a:xfrm>
            <a:off x="0" y="0"/>
            <a:ext cx="12192000" cy="1278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43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Risks</a:t>
            </a:r>
            <a:endParaRPr/>
          </a:p>
        </p:txBody>
      </p:sp>
      <p:graphicFrame>
        <p:nvGraphicFramePr>
          <p:cNvPr id="311" name="Google Shape;311;g10eec1d0b4c_0_56"/>
          <p:cNvGraphicFramePr/>
          <p:nvPr/>
        </p:nvGraphicFramePr>
        <p:xfrm>
          <a:off x="952500" y="209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{3EBDE98B-7FA4-41FE-9AC9-20DEC530EBBB}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Risks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Probability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Impact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Overall risk category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Actions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New Risk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Incidenti sul lavoro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Assicurazione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Basso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Le mattonelle non vengono consegnate in tempo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Alto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Alto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Dichiarazione d’intenti con il fornitore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Basso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Danni all’università durante i lavori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Media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Operai specializzati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Basso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aba1d4cb4_3_23"/>
          <p:cNvSpPr/>
          <p:nvPr/>
        </p:nvSpPr>
        <p:spPr>
          <a:xfrm>
            <a:off x="0" y="0"/>
            <a:ext cx="12192000" cy="1673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0aba1d4cb4_3_23"/>
          <p:cNvSpPr txBox="1">
            <a:spLocks noGrp="1"/>
          </p:cNvSpPr>
          <p:nvPr>
            <p:ph type="title"/>
          </p:nvPr>
        </p:nvSpPr>
        <p:spPr>
          <a:xfrm>
            <a:off x="0" y="173700"/>
            <a:ext cx="12192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Il nostro Team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g10aba1d4cb4_3_23"/>
          <p:cNvSpPr txBox="1"/>
          <p:nvPr/>
        </p:nvSpPr>
        <p:spPr>
          <a:xfrm>
            <a:off x="552600" y="5328525"/>
            <a:ext cx="276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latin typeface="Georgia"/>
                <a:ea typeface="Georgia"/>
                <a:cs typeface="Georgia"/>
                <a:sym typeface="Georgia"/>
              </a:rPr>
              <a:t>Carmelo Francesco Giofrè</a:t>
            </a:r>
            <a:endParaRPr sz="15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g10aba1d4cb4_3_23"/>
          <p:cNvSpPr txBox="1"/>
          <p:nvPr/>
        </p:nvSpPr>
        <p:spPr>
          <a:xfrm>
            <a:off x="8772075" y="5328525"/>
            <a:ext cx="276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 dirty="0">
                <a:latin typeface="Georgia"/>
                <a:ea typeface="Georgia"/>
                <a:cs typeface="Georgia"/>
                <a:sym typeface="Georgia"/>
              </a:rPr>
              <a:t>Vincenzo Marino Varamo</a:t>
            </a:r>
            <a:endParaRPr sz="15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" name="Google Shape;320;g10aba1d4cb4_3_23"/>
          <p:cNvSpPr txBox="1"/>
          <p:nvPr/>
        </p:nvSpPr>
        <p:spPr>
          <a:xfrm>
            <a:off x="5025200" y="5328525"/>
            <a:ext cx="202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latin typeface="Georgia"/>
                <a:ea typeface="Georgia"/>
                <a:cs typeface="Georgia"/>
                <a:sym typeface="Georgia"/>
              </a:rPr>
              <a:t>Gianmaria Greco</a:t>
            </a:r>
            <a:endParaRPr sz="1500"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1" name="Google Shape;321;g10aba1d4cb4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750" y="2048075"/>
            <a:ext cx="2192099" cy="294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0aba1d4cb4_3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1250" y="2048075"/>
            <a:ext cx="1964692" cy="2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0aba1d4cb4_3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50" y="1795324"/>
            <a:ext cx="2461301" cy="34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963"/>
            <a:ext cx="12192000" cy="483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"/>
          <p:cNvSpPr/>
          <p:nvPr/>
        </p:nvSpPr>
        <p:spPr>
          <a:xfrm>
            <a:off x="0" y="0"/>
            <a:ext cx="12192000" cy="2671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 txBox="1"/>
          <p:nvPr/>
        </p:nvSpPr>
        <p:spPr>
          <a:xfrm>
            <a:off x="0" y="276900"/>
            <a:ext cx="121920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64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READACT UNICAL</a:t>
            </a:r>
            <a:endParaRPr sz="64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Step-by-step</a:t>
            </a:r>
            <a:endParaRPr sz="4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ba1d4ae9_0_12"/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0aba1d4ae9_0_12"/>
          <p:cNvSpPr/>
          <p:nvPr/>
        </p:nvSpPr>
        <p:spPr>
          <a:xfrm>
            <a:off x="1000125" y="2014550"/>
            <a:ext cx="1043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aba1d4ae9_0_12"/>
          <p:cNvSpPr/>
          <p:nvPr/>
        </p:nvSpPr>
        <p:spPr>
          <a:xfrm>
            <a:off x="1000125" y="3257550"/>
            <a:ext cx="1043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0aba1d4ae9_0_12"/>
          <p:cNvSpPr/>
          <p:nvPr/>
        </p:nvSpPr>
        <p:spPr>
          <a:xfrm>
            <a:off x="1000125" y="4500550"/>
            <a:ext cx="1043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0aba1d4ae9_0_12"/>
          <p:cNvSpPr txBox="1"/>
          <p:nvPr/>
        </p:nvSpPr>
        <p:spPr>
          <a:xfrm>
            <a:off x="0" y="0"/>
            <a:ext cx="12192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La nostra azienda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g10aba1d4ae9_0_12"/>
          <p:cNvSpPr txBox="1"/>
          <p:nvPr/>
        </p:nvSpPr>
        <p:spPr>
          <a:xfrm>
            <a:off x="2386025" y="1608800"/>
            <a:ext cx="8472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Il management ha deciso creare nuovi prodotti per i clienti, agganciando le nuove opportunità di business derivanti dai fondi del PNRR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0aba1d4ae9_0_12"/>
          <p:cNvSpPr txBox="1"/>
          <p:nvPr/>
        </p:nvSpPr>
        <p:spPr>
          <a:xfrm>
            <a:off x="2386025" y="2851800"/>
            <a:ext cx="8401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Nell’ambito del nostro progetto abbiamo immaginato di essere un’azienda di consulenza, formata da ingegneri specializzati in vari ambiti</a:t>
            </a: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aba1d4ae9_0_12"/>
          <p:cNvSpPr txBox="1"/>
          <p:nvPr/>
        </p:nvSpPr>
        <p:spPr>
          <a:xfrm>
            <a:off x="2386000" y="4271800"/>
            <a:ext cx="840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Georgia"/>
                <a:ea typeface="Georgia"/>
                <a:cs typeface="Georgia"/>
                <a:sym typeface="Georgia"/>
              </a:rPr>
              <a:t>Il nostro gruppo ha deciso di orientarsi sulla transizione energetica in ottica di innovazione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aba1d4ae9_0_27"/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0aba1d4ae9_0_27"/>
          <p:cNvSpPr txBox="1"/>
          <p:nvPr/>
        </p:nvSpPr>
        <p:spPr>
          <a:xfrm>
            <a:off x="0" y="270150"/>
            <a:ext cx="121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2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L’idea: mattonelle piezoelettriche</a:t>
            </a:r>
            <a:endParaRPr sz="47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8" name="Google Shape;188;g10aba1d4ae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725" y="1738948"/>
            <a:ext cx="5098850" cy="36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0aba1d4ae9_0_27"/>
          <p:cNvSpPr txBox="1"/>
          <p:nvPr/>
        </p:nvSpPr>
        <p:spPr>
          <a:xfrm>
            <a:off x="1121425" y="2066900"/>
            <a:ext cx="57687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>
                <a:latin typeface="Georgia"/>
                <a:ea typeface="Georgia"/>
                <a:cs typeface="Georgia"/>
                <a:sym typeface="Georgia"/>
              </a:rPr>
              <a:t>Energia consumata direttamente o stoccata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>
                <a:latin typeface="Georgia"/>
                <a:ea typeface="Georgia"/>
                <a:cs typeface="Georgia"/>
                <a:sym typeface="Georgia"/>
              </a:rPr>
              <a:t>Uso interno/esterno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100">
                <a:latin typeface="Georgia"/>
                <a:ea typeface="Georgia"/>
                <a:cs typeface="Georgia"/>
                <a:sym typeface="Georgia"/>
              </a:rPr>
              <a:t>Utilizzabili per ogni dispositivo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" name="Google Shape;190;g10aba1d4ae9_0_27"/>
          <p:cNvSpPr/>
          <p:nvPr/>
        </p:nvSpPr>
        <p:spPr>
          <a:xfrm>
            <a:off x="336325" y="2328200"/>
            <a:ext cx="785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aba1d4ae9_0_27"/>
          <p:cNvSpPr/>
          <p:nvPr/>
        </p:nvSpPr>
        <p:spPr>
          <a:xfrm>
            <a:off x="336325" y="3355750"/>
            <a:ext cx="785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0aba1d4ae9_0_27"/>
          <p:cNvSpPr/>
          <p:nvPr/>
        </p:nvSpPr>
        <p:spPr>
          <a:xfrm>
            <a:off x="336325" y="4383300"/>
            <a:ext cx="7851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d3b82cc9f_0_0"/>
          <p:cNvSpPr/>
          <p:nvPr/>
        </p:nvSpPr>
        <p:spPr>
          <a:xfrm>
            <a:off x="0" y="15300"/>
            <a:ext cx="12192000" cy="137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0d3b82cc9f_0_0"/>
          <p:cNvSpPr txBox="1"/>
          <p:nvPr/>
        </p:nvSpPr>
        <p:spPr>
          <a:xfrm>
            <a:off x="3965850" y="262500"/>
            <a:ext cx="4260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L’impianto</a:t>
            </a:r>
            <a:endParaRPr sz="53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g10d3b82cc9f_0_0"/>
          <p:cNvSpPr txBox="1"/>
          <p:nvPr/>
        </p:nvSpPr>
        <p:spPr>
          <a:xfrm>
            <a:off x="745275" y="1940675"/>
            <a:ext cx="478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>
                <a:latin typeface="Georgia"/>
                <a:ea typeface="Georgia"/>
                <a:cs typeface="Georgia"/>
                <a:sym typeface="Georgia"/>
              </a:rPr>
              <a:t>Massimizzazione delle performance: mattonelle all’ingresso e all’uscita delle mense.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g10d3b82cc9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84638"/>
            <a:ext cx="5715000" cy="3800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g10d3b82cc9f_0_0"/>
          <p:cNvGraphicFramePr/>
          <p:nvPr/>
        </p:nvGraphicFramePr>
        <p:xfrm>
          <a:off x="682325" y="3318150"/>
          <a:ext cx="4909700" cy="1636780"/>
        </p:xfrm>
        <a:graphic>
          <a:graphicData uri="http://schemas.openxmlformats.org/drawingml/2006/table">
            <a:tbl>
              <a:tblPr>
                <a:noFill/>
                <a:tableStyleId>{3EBDE98B-7FA4-41FE-9AC9-20DEC530EBBB}</a:tableStyleId>
              </a:tblPr>
              <a:tblGrid>
                <a:gridCol w="24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Mensa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b="1"/>
                        <a:t># Mattonelle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Mensa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15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Mensa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Mensa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g10d3b82cc9f_0_0"/>
          <p:cNvSpPr/>
          <p:nvPr/>
        </p:nvSpPr>
        <p:spPr>
          <a:xfrm>
            <a:off x="121575" y="2123225"/>
            <a:ext cx="6237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eec1d0b4c_1_3"/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Goal</a:t>
            </a:r>
            <a:endParaRPr sz="1600"/>
          </a:p>
        </p:txBody>
      </p:sp>
      <p:sp>
        <p:nvSpPr>
          <p:cNvPr id="208" name="Google Shape;208;g10eec1d0b4c_1_3"/>
          <p:cNvSpPr txBox="1"/>
          <p:nvPr/>
        </p:nvSpPr>
        <p:spPr>
          <a:xfrm>
            <a:off x="9126150" y="2681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 anni di vita stimata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g10eec1d0b4c_1_3"/>
          <p:cNvSpPr txBox="1"/>
          <p:nvPr/>
        </p:nvSpPr>
        <p:spPr>
          <a:xfrm>
            <a:off x="9183925" y="4030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10 W per passo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g10eec1d0b4c_1_3"/>
          <p:cNvSpPr/>
          <p:nvPr/>
        </p:nvSpPr>
        <p:spPr>
          <a:xfrm>
            <a:off x="85500" y="3378325"/>
            <a:ext cx="7422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0eec1d0b4c_1_3"/>
          <p:cNvSpPr txBox="1"/>
          <p:nvPr/>
        </p:nvSpPr>
        <p:spPr>
          <a:xfrm>
            <a:off x="827700" y="1644625"/>
            <a:ext cx="20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0eec1d0b4c_1_3"/>
          <p:cNvSpPr txBox="1"/>
          <p:nvPr/>
        </p:nvSpPr>
        <p:spPr>
          <a:xfrm>
            <a:off x="464475" y="164462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3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Tempo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13" name="Google Shape;213;g10eec1d0b4c_1_3"/>
          <p:cNvSpPr txBox="1"/>
          <p:nvPr/>
        </p:nvSpPr>
        <p:spPr>
          <a:xfrm>
            <a:off x="4655350" y="164462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300" b="1">
                <a:solidFill>
                  <a:schemeClr val="accent6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Profitto</a:t>
            </a:r>
            <a:endParaRPr>
              <a:solidFill>
                <a:schemeClr val="accent6"/>
              </a:solidFill>
              <a:highlight>
                <a:schemeClr val="lt1"/>
              </a:highlight>
            </a:endParaRPr>
          </a:p>
        </p:txBody>
      </p:sp>
      <p:sp>
        <p:nvSpPr>
          <p:cNvPr id="214" name="Google Shape;214;g10eec1d0b4c_1_3"/>
          <p:cNvSpPr txBox="1"/>
          <p:nvPr/>
        </p:nvSpPr>
        <p:spPr>
          <a:xfrm>
            <a:off x="8708425" y="164462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300" b="1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Qualità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215" name="Google Shape;215;g10eec1d0b4c_1_3"/>
          <p:cNvCxnSpPr/>
          <p:nvPr/>
        </p:nvCxnSpPr>
        <p:spPr>
          <a:xfrm>
            <a:off x="3984525" y="1924050"/>
            <a:ext cx="10800" cy="3009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g10eec1d0b4c_1_3"/>
          <p:cNvCxnSpPr/>
          <p:nvPr/>
        </p:nvCxnSpPr>
        <p:spPr>
          <a:xfrm>
            <a:off x="8315363" y="2044825"/>
            <a:ext cx="10800" cy="3009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g10eec1d0b4c_1_3"/>
          <p:cNvSpPr/>
          <p:nvPr/>
        </p:nvSpPr>
        <p:spPr>
          <a:xfrm>
            <a:off x="8385611" y="4297891"/>
            <a:ext cx="7422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eec1d0b4c_1_3"/>
          <p:cNvSpPr/>
          <p:nvPr/>
        </p:nvSpPr>
        <p:spPr>
          <a:xfrm>
            <a:off x="8383944" y="2959000"/>
            <a:ext cx="7422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eec1d0b4c_1_3"/>
          <p:cNvSpPr txBox="1"/>
          <p:nvPr/>
        </p:nvSpPr>
        <p:spPr>
          <a:xfrm>
            <a:off x="827700" y="3109975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Terminare il progetto in 3 mesi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g10eec1d0b4c_1_3"/>
          <p:cNvSpPr txBox="1"/>
          <p:nvPr/>
        </p:nvSpPr>
        <p:spPr>
          <a:xfrm>
            <a:off x="5005813" y="3189650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Realizzare un profitto di circa il 30%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g10eec1d0b4c_1_3"/>
          <p:cNvSpPr/>
          <p:nvPr/>
        </p:nvSpPr>
        <p:spPr>
          <a:xfrm>
            <a:off x="4153570" y="3458000"/>
            <a:ext cx="742200" cy="3429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aba1d4cb4_3_9"/>
          <p:cNvSpPr/>
          <p:nvPr/>
        </p:nvSpPr>
        <p:spPr>
          <a:xfrm>
            <a:off x="0" y="0"/>
            <a:ext cx="12192000" cy="1539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Le nostre scelte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g10aba1d4cb4_3_9"/>
          <p:cNvSpPr txBox="1"/>
          <p:nvPr/>
        </p:nvSpPr>
        <p:spPr>
          <a:xfrm>
            <a:off x="8229625" y="1976700"/>
            <a:ext cx="3542400" cy="29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b="1">
                <a:latin typeface="Georgia"/>
                <a:ea typeface="Georgia"/>
                <a:cs typeface="Georgia"/>
                <a:sym typeface="Georgia"/>
              </a:rPr>
              <a:t>Lavoratori</a:t>
            </a:r>
            <a:r>
              <a:rPr lang="it-IT">
                <a:latin typeface="Georgia"/>
                <a:ea typeface="Georgia"/>
                <a:cs typeface="Georgia"/>
                <a:sym typeface="Georgia"/>
              </a:rPr>
              <a:t>: 3 Senior (8000€ ciascuno)  3 Junior (6000€ ciascuno) 6 muratori (18€/h*8h/d*30d)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b="1">
                <a:latin typeface="Georgia"/>
                <a:ea typeface="Georgia"/>
                <a:cs typeface="Georgia"/>
                <a:sym typeface="Georgia"/>
              </a:rPr>
              <a:t>Dispositivi</a:t>
            </a:r>
            <a:r>
              <a:rPr lang="it-IT">
                <a:latin typeface="Georgia"/>
                <a:ea typeface="Georgia"/>
                <a:cs typeface="Georgia"/>
                <a:sym typeface="Georgia"/>
              </a:rPr>
              <a:t>: 100 Tiles (220 €/pz) 1 Generatore (5000 €)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b="1">
                <a:latin typeface="Georgia"/>
                <a:ea typeface="Georgia"/>
                <a:cs typeface="Georgia"/>
                <a:sym typeface="Georgia"/>
              </a:rPr>
              <a:t>Interviste</a:t>
            </a:r>
            <a:r>
              <a:rPr lang="it-IT">
                <a:latin typeface="Georgia"/>
                <a:ea typeface="Georgia"/>
                <a:cs typeface="Georgia"/>
                <a:sym typeface="Georgia"/>
              </a:rPr>
              <a:t>: 2080 €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-IT" b="1">
                <a:latin typeface="Georgia"/>
                <a:ea typeface="Georgia"/>
                <a:cs typeface="Georgia"/>
                <a:sym typeface="Georgia"/>
              </a:rPr>
              <a:t>Materiali:</a:t>
            </a:r>
            <a:r>
              <a:rPr lang="it-IT">
                <a:latin typeface="Georgia"/>
                <a:ea typeface="Georgia"/>
                <a:cs typeface="Georgia"/>
                <a:sym typeface="Georgia"/>
              </a:rPr>
              <a:t> Materiale edile (50000 €)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b="1">
                <a:latin typeface="Georgia"/>
                <a:ea typeface="Georgia"/>
                <a:cs typeface="Georgia"/>
                <a:sym typeface="Georgia"/>
              </a:rPr>
              <a:t>Extra</a:t>
            </a:r>
            <a:r>
              <a:rPr lang="it-IT">
                <a:latin typeface="Georgia"/>
                <a:ea typeface="Georgia"/>
                <a:cs typeface="Georgia"/>
                <a:sym typeface="Georgia"/>
              </a:rPr>
              <a:t>: Premio 500 € (per ogni muratore)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g10aba1d4cb4_3_9"/>
          <p:cNvSpPr/>
          <p:nvPr/>
        </p:nvSpPr>
        <p:spPr>
          <a:xfrm>
            <a:off x="8234575" y="2106750"/>
            <a:ext cx="3532500" cy="26445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g10aba1d4cb4_3_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00" y="1642375"/>
            <a:ext cx="6518124" cy="40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ec1d0b4c_0_6"/>
          <p:cNvSpPr/>
          <p:nvPr/>
        </p:nvSpPr>
        <p:spPr>
          <a:xfrm>
            <a:off x="533450" y="18894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Project Management</a:t>
            </a:r>
            <a:endParaRPr b="1"/>
          </a:p>
        </p:txBody>
      </p:sp>
      <p:sp>
        <p:nvSpPr>
          <p:cNvPr id="235" name="Google Shape;235;g10eec1d0b4c_0_6"/>
          <p:cNvSpPr/>
          <p:nvPr/>
        </p:nvSpPr>
        <p:spPr>
          <a:xfrm>
            <a:off x="5202300" y="1086250"/>
            <a:ext cx="17874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Sistema Piezoelettrico</a:t>
            </a:r>
            <a:endParaRPr b="1"/>
          </a:p>
        </p:txBody>
      </p:sp>
      <p:sp>
        <p:nvSpPr>
          <p:cNvPr id="236" name="Google Shape;236;g10eec1d0b4c_0_6"/>
          <p:cNvSpPr/>
          <p:nvPr/>
        </p:nvSpPr>
        <p:spPr>
          <a:xfrm>
            <a:off x="2431500" y="2703375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Interviste</a:t>
            </a:r>
            <a:endParaRPr b="1"/>
          </a:p>
        </p:txBody>
      </p:sp>
      <p:sp>
        <p:nvSpPr>
          <p:cNvPr id="237" name="Google Shape;237;g10eec1d0b4c_0_6"/>
          <p:cNvSpPr/>
          <p:nvPr/>
        </p:nvSpPr>
        <p:spPr>
          <a:xfrm>
            <a:off x="2431525" y="18790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Requirements</a:t>
            </a:r>
            <a:endParaRPr b="1"/>
          </a:p>
        </p:txBody>
      </p:sp>
      <p:sp>
        <p:nvSpPr>
          <p:cNvPr id="238" name="Google Shape;238;g10eec1d0b4c_0_6"/>
          <p:cNvSpPr/>
          <p:nvPr/>
        </p:nvSpPr>
        <p:spPr>
          <a:xfrm>
            <a:off x="4329600" y="18894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Design</a:t>
            </a:r>
            <a:endParaRPr b="1"/>
          </a:p>
        </p:txBody>
      </p:sp>
      <p:sp>
        <p:nvSpPr>
          <p:cNvPr id="239" name="Google Shape;239;g10eec1d0b4c_0_6"/>
          <p:cNvSpPr/>
          <p:nvPr/>
        </p:nvSpPr>
        <p:spPr>
          <a:xfrm>
            <a:off x="6227675" y="18790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Acquisto materiali</a:t>
            </a:r>
            <a:endParaRPr b="1"/>
          </a:p>
        </p:txBody>
      </p:sp>
      <p:sp>
        <p:nvSpPr>
          <p:cNvPr id="240" name="Google Shape;240;g10eec1d0b4c_0_6"/>
          <p:cNvSpPr/>
          <p:nvPr/>
        </p:nvSpPr>
        <p:spPr>
          <a:xfrm>
            <a:off x="8125738" y="1879013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Installazione sistema</a:t>
            </a:r>
            <a:endParaRPr b="1"/>
          </a:p>
        </p:txBody>
      </p:sp>
      <p:sp>
        <p:nvSpPr>
          <p:cNvPr id="241" name="Google Shape;241;g10eec1d0b4c_0_6"/>
          <p:cNvSpPr/>
          <p:nvPr/>
        </p:nvSpPr>
        <p:spPr>
          <a:xfrm>
            <a:off x="10023825" y="1879025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Test</a:t>
            </a:r>
            <a:endParaRPr b="1"/>
          </a:p>
        </p:txBody>
      </p:sp>
      <p:sp>
        <p:nvSpPr>
          <p:cNvPr id="242" name="Google Shape;242;g10eec1d0b4c_0_6"/>
          <p:cNvSpPr/>
          <p:nvPr/>
        </p:nvSpPr>
        <p:spPr>
          <a:xfrm>
            <a:off x="2431500" y="349135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Analisi tecniche</a:t>
            </a:r>
            <a:endParaRPr b="1"/>
          </a:p>
        </p:txBody>
      </p:sp>
      <p:sp>
        <p:nvSpPr>
          <p:cNvPr id="243" name="Google Shape;243;g10eec1d0b4c_0_6"/>
          <p:cNvSpPr/>
          <p:nvPr/>
        </p:nvSpPr>
        <p:spPr>
          <a:xfrm>
            <a:off x="8125750" y="2703375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Preparazione e installazione 1</a:t>
            </a:r>
            <a:endParaRPr b="1"/>
          </a:p>
        </p:txBody>
      </p:sp>
      <p:sp>
        <p:nvSpPr>
          <p:cNvPr id="244" name="Google Shape;244;g10eec1d0b4c_0_6"/>
          <p:cNvSpPr/>
          <p:nvPr/>
        </p:nvSpPr>
        <p:spPr>
          <a:xfrm>
            <a:off x="8125750" y="349135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dk1"/>
                </a:solidFill>
              </a:rPr>
              <a:t>Preparazione e installazione 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5" name="Google Shape;245;g10eec1d0b4c_0_6"/>
          <p:cNvSpPr/>
          <p:nvPr/>
        </p:nvSpPr>
        <p:spPr>
          <a:xfrm>
            <a:off x="8125750" y="4297525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dk1"/>
                </a:solidFill>
              </a:rPr>
              <a:t>Preparazione e installazione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6" name="Google Shape;246;g10eec1d0b4c_0_6"/>
          <p:cNvSpPr/>
          <p:nvPr/>
        </p:nvSpPr>
        <p:spPr>
          <a:xfrm>
            <a:off x="8125750" y="51037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dk1"/>
                </a:solidFill>
              </a:rPr>
              <a:t>Installazione 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>
                <a:solidFill>
                  <a:schemeClr val="dk1"/>
                </a:solidFill>
              </a:rPr>
              <a:t>generatore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7" name="Google Shape;247;g10eec1d0b4c_0_6"/>
          <p:cNvSpPr/>
          <p:nvPr/>
        </p:nvSpPr>
        <p:spPr>
          <a:xfrm>
            <a:off x="10023825" y="2707725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Certificazione documenti</a:t>
            </a:r>
            <a:endParaRPr b="1"/>
          </a:p>
        </p:txBody>
      </p:sp>
      <p:sp>
        <p:nvSpPr>
          <p:cNvPr id="248" name="Google Shape;248;g10eec1d0b4c_0_6"/>
          <p:cNvSpPr/>
          <p:nvPr/>
        </p:nvSpPr>
        <p:spPr>
          <a:xfrm>
            <a:off x="10023825" y="34957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Test del sistema</a:t>
            </a:r>
            <a:endParaRPr b="1"/>
          </a:p>
        </p:txBody>
      </p:sp>
      <p:sp>
        <p:nvSpPr>
          <p:cNvPr id="249" name="Google Shape;249;g10eec1d0b4c_0_6"/>
          <p:cNvSpPr/>
          <p:nvPr/>
        </p:nvSpPr>
        <p:spPr>
          <a:xfrm>
            <a:off x="4329600" y="269255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Progetto preliminare</a:t>
            </a:r>
            <a:endParaRPr b="1"/>
          </a:p>
        </p:txBody>
      </p:sp>
      <p:sp>
        <p:nvSpPr>
          <p:cNvPr id="250" name="Google Shape;250;g10eec1d0b4c_0_6"/>
          <p:cNvSpPr/>
          <p:nvPr/>
        </p:nvSpPr>
        <p:spPr>
          <a:xfrm>
            <a:off x="4329600" y="3495700"/>
            <a:ext cx="1634700" cy="65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/>
              <a:t>Progetto definitivo</a:t>
            </a:r>
            <a:endParaRPr b="1"/>
          </a:p>
        </p:txBody>
      </p:sp>
      <p:sp>
        <p:nvSpPr>
          <p:cNvPr id="251" name="Google Shape;251;g10eec1d0b4c_0_6"/>
          <p:cNvSpPr/>
          <p:nvPr/>
        </p:nvSpPr>
        <p:spPr>
          <a:xfrm>
            <a:off x="0" y="17850"/>
            <a:ext cx="12192000" cy="919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WBS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ba1d4cb4_2_30"/>
          <p:cNvSpPr/>
          <p:nvPr/>
        </p:nvSpPr>
        <p:spPr>
          <a:xfrm>
            <a:off x="0" y="0"/>
            <a:ext cx="12192000" cy="1673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0aba1d4cb4_2_3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167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WBS DICTIONARY</a:t>
            </a:r>
            <a:endParaRPr sz="4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g10aba1d4cb4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88" y="2631650"/>
            <a:ext cx="8277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0aba1d4cb4_2_30"/>
          <p:cNvSpPr txBox="1"/>
          <p:nvPr/>
        </p:nvSpPr>
        <p:spPr>
          <a:xfrm>
            <a:off x="5474750" y="3698375"/>
            <a:ext cx="253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342</Words>
  <Application>Microsoft Office PowerPoint</Application>
  <PresentationFormat>Widescreen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Georgia</vt:lpstr>
      <vt:lpstr>Open Sans</vt:lpstr>
      <vt:lpstr>Calibri</vt:lpstr>
      <vt:lpstr>Arial</vt:lpstr>
      <vt:lpstr>Tema di Office</vt:lpstr>
      <vt:lpstr>Personalizza struttura</vt:lpstr>
      <vt:lpstr>DOPPIA EFFE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WBS DICTIONARY</vt:lpstr>
      <vt:lpstr>ORGANIZATIONAL CHART</vt:lpstr>
      <vt:lpstr>R.A.C.I. CHART</vt:lpstr>
      <vt:lpstr>GANTT</vt:lpstr>
      <vt:lpstr>Presentazione standard di PowerPoint</vt:lpstr>
      <vt:lpstr>Presentazione standard di PowerPoint</vt:lpstr>
      <vt:lpstr>Presentazione standard di PowerPoint</vt:lpstr>
      <vt:lpstr>Il nostro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DOPPIA EFFE</dc:title>
  <dc:creator>ALESSANDRO CERAVOLO</dc:creator>
  <cp:lastModifiedBy>giof.carmelo@gmail.com</cp:lastModifiedBy>
  <cp:revision>2</cp:revision>
  <dcterms:created xsi:type="dcterms:W3CDTF">2022-01-03T19:46:11Z</dcterms:created>
  <dcterms:modified xsi:type="dcterms:W3CDTF">2022-01-20T11:19:40Z</dcterms:modified>
</cp:coreProperties>
</file>